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5" r:id="rId2"/>
    <p:sldId id="276" r:id="rId3"/>
    <p:sldId id="277" r:id="rId4"/>
    <p:sldId id="278" r:id="rId5"/>
    <p:sldId id="279" r:id="rId6"/>
    <p:sldId id="284" r:id="rId7"/>
    <p:sldId id="285" r:id="rId8"/>
    <p:sldId id="286" r:id="rId9"/>
    <p:sldId id="287" r:id="rId10"/>
    <p:sldId id="289" r:id="rId11"/>
    <p:sldId id="290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92" r:id="rId30"/>
    <p:sldId id="291" r:id="rId31"/>
    <p:sldId id="293" r:id="rId32"/>
    <p:sldId id="294" r:id="rId33"/>
    <p:sldId id="295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2E7DD69-B4AD-4A8B-BF33-608797D35940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5DAB6F3-68C3-4BB6-89F3-6F603E842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A44C3B-DA38-4645-B529-51EEBF84059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B8D0CA-4D9C-499C-8F50-B278FB831F41}" type="slidenum">
              <a:rPr lang="ru-RU" sz="1200">
                <a:latin typeface="Calibri" pitchFamily="34" charset="0"/>
              </a:rPr>
              <a:pPr algn="r"/>
              <a:t>2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148769-1367-490D-BD69-7F5EF09F2A2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3B9A8E-ECE9-4F46-B530-70AD08A3074B}" type="slidenum">
              <a:rPr lang="ru-RU" sz="1200">
                <a:latin typeface="Calibri" pitchFamily="34" charset="0"/>
              </a:rPr>
              <a:pPr algn="r"/>
              <a:t>6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198D1B-B84D-4B6F-8C22-AD7703616EC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Структурирование материала по видам учебной деятельности</a:t>
            </a:r>
          </a:p>
        </p:txBody>
      </p:sp>
      <p:sp>
        <p:nvSpPr>
          <p:cNvPr id="2765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68967F-6273-478E-AFB1-8B843FBC0D78}" type="slidenum">
              <a:rPr lang="ru-RU" sz="1200">
                <a:latin typeface="Calibri" pitchFamily="34" charset="0"/>
              </a:rPr>
              <a:pPr algn="r"/>
              <a:t>7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DC224F-505F-4918-813A-80D2C980534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Компетентность - способность эффективно использовать полученное образование для решения проблем и достижения целей</a:t>
            </a:r>
          </a:p>
        </p:txBody>
      </p:sp>
      <p:sp>
        <p:nvSpPr>
          <p:cNvPr id="3482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04193D7-EB66-4BC3-B0B3-A0C8E08E192A}" type="slidenum">
              <a:rPr lang="ru-RU" sz="1200">
                <a:latin typeface="Calibri" pitchFamily="34" charset="0"/>
              </a:rPr>
              <a:pPr algn="r"/>
              <a:t>11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890EF-947B-4A04-ACF9-6E751D30EFF8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1A56A-2804-4351-8FE3-9BADED253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11367-7F4C-46D2-B470-F6D2A5D45346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5BA3E-2FB9-4B8F-8910-7C88159DF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6AD02-0B8E-41FE-B833-59C5447564D6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0899A-F38A-4CE3-941D-47D2AD3FB6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7524D-E328-4ABC-AEE4-1BF71EF95D1B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7F09-BE14-41EF-83A7-A4269A328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4F9E9-C2DD-41B5-BA29-00C5253C053C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1B9B-A198-48EC-B4DC-5D2B364F1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262B4-265E-4224-8ACB-A548576DC5EA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74D34-4BEB-4C15-80C7-CA5095F81D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CDEC7-D69A-45FB-AE00-DE51171143CE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D245E-A55C-4D01-A6AC-99B4F6A96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70796-4C34-482F-BCEF-28C4815770B4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4EEFA-DDAD-49B2-A707-B6DB930F1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8E909-C48E-4A8D-A933-73E71D043D5A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3D355-7990-4FB8-9D48-339F62D50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BACD3-01CE-40F9-A516-81643918C286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15CC-C952-4E49-B5DB-B87353B9AF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3654D-C276-40C4-AB68-F332CF7B1484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5EB02-AD32-44B7-B4A8-59644F4FB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48CB73-4C24-4BB8-87D2-84ACE9DB4C39}" type="datetimeFigureOut">
              <a:rPr lang="ru-RU"/>
              <a:pPr>
                <a:defRPr/>
              </a:pPr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E4B6D6-2634-43D0-9DE2-2ED18D8BFA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jpeg"/><Relationship Id="rId7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5.jpeg"/><Relationship Id="rId4" Type="http://schemas.openxmlformats.org/officeDocument/2006/relationships/image" Target="../media/image5.png"/><Relationship Id="rId9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1.jpeg"/><Relationship Id="rId4" Type="http://schemas.openxmlformats.org/officeDocument/2006/relationships/image" Target="../media/image5.png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jpeg"/><Relationship Id="rId7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5.jpeg"/><Relationship Id="rId7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png"/><Relationship Id="rId7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.png"/><Relationship Id="rId7" Type="http://schemas.openxmlformats.org/officeDocument/2006/relationships/image" Target="../media/image54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9.wmf"/><Relationship Id="rId4" Type="http://schemas.openxmlformats.org/officeDocument/2006/relationships/image" Target="../media/image6.png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295400" y="304800"/>
            <a:ext cx="77279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МОСКОВСКИЙ ГОСУДАРСТВЕННЫЙ ОБЛАСТНОЙ УНИВЕРСИТЕТ</a:t>
            </a:r>
            <a:r>
              <a:rPr lang="ru-RU" sz="17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17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13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КАФЕДРА МЕТОДИКИ ПРЕПОДАВАНИЯ БИОЛОГИИ, ГЕОГРАФИИ И ЭКОЛОГИИ</a:t>
            </a:r>
          </a:p>
        </p:txBody>
      </p:sp>
      <p:sp>
        <p:nvSpPr>
          <p:cNvPr id="14338" name="Rectangle 11"/>
          <p:cNvSpPr>
            <a:spLocks noChangeArrowheads="1"/>
          </p:cNvSpPr>
          <p:nvPr/>
        </p:nvSpPr>
        <p:spPr bwMode="auto">
          <a:xfrm>
            <a:off x="1476375" y="4868863"/>
            <a:ext cx="7239000" cy="129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ru-RU" sz="3200" b="1">
                <a:latin typeface="Garamond" pitchFamily="18" charset="0"/>
                <a:cs typeface="Times New Roman" pitchFamily="18" charset="0"/>
              </a:rPr>
              <a:t>ПАСЕЧНИК </a:t>
            </a:r>
            <a:br>
              <a:rPr lang="ru-RU" sz="3200" b="1">
                <a:latin typeface="Garamond" pitchFamily="18" charset="0"/>
                <a:cs typeface="Times New Roman" pitchFamily="18" charset="0"/>
              </a:rPr>
            </a:br>
            <a:r>
              <a:rPr lang="ru-RU" sz="3200" b="1">
                <a:latin typeface="Calibri" pitchFamily="34" charset="0"/>
                <a:cs typeface="Times New Roman" pitchFamily="18" charset="0"/>
              </a:rPr>
              <a:t>Владимир Васильевич</a:t>
            </a:r>
          </a:p>
        </p:txBody>
      </p:sp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3348038" y="1557338"/>
            <a:ext cx="5616575" cy="3671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ru-RU" sz="4000" b="1"/>
              <a:t>Методика преподавания биологии в 5 классе </a:t>
            </a:r>
            <a:br>
              <a:rPr lang="ru-RU" sz="4000" b="1"/>
            </a:br>
            <a:r>
              <a:rPr lang="ru-RU" sz="4000" b="1"/>
              <a:t>в контексте ФГОС</a:t>
            </a:r>
            <a:r>
              <a:rPr lang="ru-RU" sz="4000"/>
              <a:t> </a:t>
            </a:r>
          </a:p>
        </p:txBody>
      </p:sp>
      <p:pic>
        <p:nvPicPr>
          <p:cNvPr id="14340" name="Picture 4" descr="Gerb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26289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332656"/>
            <a:ext cx="8358246" cy="1428760"/>
          </a:xfrm>
        </p:spPr>
        <p:txBody>
          <a:bodyPr rtlCol="0" anchor="b"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r" fontAlgn="auto">
              <a:spcAft>
                <a:spcPts val="0"/>
              </a:spcAft>
              <a:defRPr/>
            </a:pPr>
            <a:r>
              <a:rPr lang="ru-RU" sz="4600" i="1" dirty="0">
                <a:solidFill>
                  <a:srgbClr val="FFC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ru-RU" sz="4600" i="1" dirty="0">
                <a:solidFill>
                  <a:srgbClr val="FFC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Arial Narrow" pitchFamily="34" charset="0"/>
              </a:rPr>
            </a:br>
            <a:r>
              <a:rPr lang="ru-RU" sz="4000" dirty="0">
                <a:solidFill>
                  <a:srgbClr val="11003A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«В основе Стандарта лежит </a:t>
            </a:r>
            <a:r>
              <a:rPr lang="ru-RU" sz="4000" dirty="0" err="1">
                <a:solidFill>
                  <a:srgbClr val="11003A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системно-деятельностный</a:t>
            </a:r>
            <a:r>
              <a:rPr lang="ru-RU" sz="4000" dirty="0">
                <a:solidFill>
                  <a:srgbClr val="11003A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подход…»</a:t>
            </a:r>
            <a:r>
              <a:rPr lang="ru-RU" dirty="0">
                <a:solidFill>
                  <a:srgbClr val="11003A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 </a:t>
            </a:r>
            <a:r>
              <a:rPr lang="ru-RU" sz="2700" i="1" dirty="0">
                <a:solidFill>
                  <a:srgbClr val="11003A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(из текста ФГОС)</a:t>
            </a:r>
          </a:p>
        </p:txBody>
      </p:sp>
      <p:grpSp>
        <p:nvGrpSpPr>
          <p:cNvPr id="32770" name="Группа 16"/>
          <p:cNvGrpSpPr>
            <a:grpSpLocks/>
          </p:cNvGrpSpPr>
          <p:nvPr/>
        </p:nvGrpSpPr>
        <p:grpSpPr bwMode="auto">
          <a:xfrm>
            <a:off x="755650" y="2492375"/>
            <a:ext cx="7715250" cy="3057525"/>
            <a:chOff x="785786" y="2500306"/>
            <a:chExt cx="7715272" cy="305799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85850" y="2500306"/>
              <a:ext cx="6453205" cy="5795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spc="150" dirty="0">
                  <a:ln w="11430"/>
                  <a:solidFill>
                    <a:srgbClr val="C00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rPr>
                <a:t>ЭТО ОДИНАКОВО ВАЖНО !!! </a:t>
              </a:r>
              <a:endParaRPr lang="ru-RU" sz="320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429109" y="3929277"/>
              <a:ext cx="4071949" cy="16290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8890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2800" b="1" spc="150" dirty="0">
                  <a:ln w="11430"/>
                  <a:solidFill>
                    <a:srgbClr val="11003A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auhausC Light" pitchFamily="82" charset="0"/>
                </a:rPr>
                <a:t>УУД, в т.ч. организация учебной  деятельности  и сотрудничество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85786" y="4000726"/>
              <a:ext cx="3138497" cy="8605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8890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2800" b="1" spc="150" dirty="0">
                  <a:ln w="11430"/>
                  <a:solidFill>
                    <a:srgbClr val="11003A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auhausC Light" pitchFamily="82" charset="0"/>
                </a:rPr>
                <a:t>Содержание образования</a:t>
              </a:r>
            </a:p>
          </p:txBody>
        </p:sp>
        <p:sp>
          <p:nvSpPr>
            <p:cNvPr id="15" name="Стрелка вниз 14"/>
            <p:cNvSpPr/>
            <p:nvPr/>
          </p:nvSpPr>
          <p:spPr>
            <a:xfrm rot="1484660">
              <a:off x="3028930" y="3110000"/>
              <a:ext cx="735014" cy="978051"/>
            </a:xfrm>
            <a:prstGeom prst="downArrow">
              <a:avLst/>
            </a:prstGeom>
            <a:solidFill>
              <a:schemeClr val="accent2">
                <a:lumMod val="75000"/>
                <a:alpha val="0"/>
              </a:schemeClr>
            </a:solidFill>
            <a:ln w="889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16" name="Стрелка вниз 15"/>
            <p:cNvSpPr/>
            <p:nvPr/>
          </p:nvSpPr>
          <p:spPr>
            <a:xfrm rot="19871886">
              <a:off x="4691047" y="3116351"/>
              <a:ext cx="735015" cy="979639"/>
            </a:xfrm>
            <a:prstGeom prst="downArrow">
              <a:avLst/>
            </a:prstGeom>
            <a:solidFill>
              <a:schemeClr val="bg1">
                <a:alpha val="0"/>
              </a:schemeClr>
            </a:solidFill>
            <a:ln w="889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642938" y="714375"/>
            <a:ext cx="83947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Реализация требований ФГОС: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63" y="1357313"/>
            <a:ext cx="8072437" cy="5021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b="1">
                <a:solidFill>
                  <a:srgbClr val="1100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 </a:t>
            </a:r>
            <a:r>
              <a:rPr lang="ru-RU" sz="2400" b="1">
                <a:solidFill>
                  <a:srgbClr val="11003A"/>
                </a:solidFill>
                <a:latin typeface="Cambria" pitchFamily="18" charset="0"/>
                <a:cs typeface="Arial" charset="0"/>
              </a:rPr>
              <a:t>Достижение предметных результатов</a:t>
            </a:r>
          </a:p>
          <a:p>
            <a:pPr marL="53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b="1">
                <a:solidFill>
                  <a:srgbClr val="11003A"/>
                </a:solidFill>
                <a:latin typeface="Cambria" pitchFamily="18" charset="0"/>
                <a:cs typeface="Arial" charset="0"/>
              </a:rPr>
              <a:t> Развитие универсальных учебных действий:  личностных, коммуникативных,     регулятивных,           познавательных;</a:t>
            </a:r>
          </a:p>
          <a:p>
            <a:pPr marL="53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b="1">
                <a:solidFill>
                  <a:srgbClr val="11003A"/>
                </a:solidFill>
                <a:latin typeface="Cambria" pitchFamily="18" charset="0"/>
                <a:cs typeface="Arial" charset="0"/>
              </a:rPr>
              <a:t> Приобретение опыта проектной деятельности;</a:t>
            </a:r>
          </a:p>
          <a:p>
            <a:pPr marL="53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b="1">
                <a:solidFill>
                  <a:srgbClr val="11003A"/>
                </a:solidFill>
                <a:latin typeface="Cambria" pitchFamily="18" charset="0"/>
                <a:cs typeface="Arial" charset="0"/>
              </a:rPr>
              <a:t> Развитие читательской компетенции;</a:t>
            </a:r>
          </a:p>
          <a:p>
            <a:pPr marL="53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b="1">
                <a:solidFill>
                  <a:srgbClr val="11003A"/>
                </a:solidFill>
                <a:latin typeface="Cambria" pitchFamily="18" charset="0"/>
                <a:cs typeface="Arial" charset="0"/>
              </a:rPr>
              <a:t> Совершенствование умений работы с    </a:t>
            </a:r>
          </a:p>
          <a:p>
            <a:pPr marL="53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11003A"/>
                </a:solidFill>
                <a:latin typeface="Cambria" pitchFamily="18" charset="0"/>
                <a:cs typeface="Arial" charset="0"/>
              </a:rPr>
              <a:t>    информацией.</a:t>
            </a:r>
          </a:p>
          <a:p>
            <a:pPr marL="53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2400" b="1">
              <a:solidFill>
                <a:srgbClr val="11003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35842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35854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5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35858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13" descr=",1234554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981075"/>
            <a:ext cx="1700213" cy="25923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5845" name="Picture 5" descr="биология3_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1341438"/>
            <a:ext cx="1727200" cy="259238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5846" name="Picture 6" descr="биология3_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625" y="1557338"/>
            <a:ext cx="1727200" cy="259238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5847" name="Picture 2" descr="биология3_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850" y="1052513"/>
            <a:ext cx="1727200" cy="259238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79388" y="3716338"/>
            <a:ext cx="1655762" cy="20161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В.В.Пасечник «Биология. Бактерии, грибы, растения».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класс.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79613" y="3933825"/>
            <a:ext cx="1655762" cy="20161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В.В.Пасечник «Биология. Многообразие покрытосеменных растений».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класс.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79838" y="4076700"/>
            <a:ext cx="1655762" cy="20161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В.В.Латюшин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В.А.Шапкин «Биология. Животные».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класс.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80063" y="4365625"/>
            <a:ext cx="1655762" cy="20161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Д.В.Колесов, Р.Д.Маш, И.Н.Беляев «Биология. Человек».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класс.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0288" y="3860800"/>
            <a:ext cx="1655762" cy="20161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В.В.Пасечник, А.А.Каменский,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Е.А.Криксунов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Г.Г.Швецов «Введение в общую биологию».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класс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53" name="Рисунок 25" descr="GIM155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8175" y="1125538"/>
            <a:ext cx="1727200" cy="2590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258763" y="1282700"/>
          <a:ext cx="8570912" cy="468630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63600"/>
                <a:gridCol w="5087937"/>
                <a:gridCol w="923925"/>
                <a:gridCol w="1695450"/>
              </a:tblGrid>
              <a:tr h="669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(ФП)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Автор, название учебника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Издательство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horzOverflow="overflow"/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Пасечник В.В. Биология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Дрофа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Пасечник В.В. Биология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Дрофа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</a:tr>
              <a:tr h="803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Латюшин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В.В., Шапкин В.А. Биология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Дрофа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</a:tr>
              <a:tr h="803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Колесов Д.В., Маш Р.Д., Беляев И.Н. Биология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Дрофа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</a:tr>
              <a:tr h="803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Пасечник В.В., Каменский А.А.,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Криксунов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Е.А. и др. Биология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Дрофа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04" marR="65804" marT="0" marB="0" anchor="ctr" horzOverflow="overflow"/>
                </a:tc>
              </a:tr>
              <a:tr h="803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Каменский А.А., </a:t>
                      </a:r>
                      <a:r>
                        <a:rPr kumimoji="0" lang="ru-RU" sz="20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Криксунов</a:t>
                      </a:r>
                      <a:r>
                        <a:rPr kumimoji="0" lang="ru-RU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Е.А., Пасечник В.В. Биология (базовый уровень)</a:t>
                      </a: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10-11</a:t>
                      </a:r>
                    </a:p>
                  </a:txBody>
                  <a:tcPr marL="65804" marR="6580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Дрофа</a:t>
                      </a:r>
                    </a:p>
                  </a:txBody>
                  <a:tcPr marL="65804" marR="65804" marT="0" marB="0" anchor="ctr" horzOverflow="overflow"/>
                </a:tc>
              </a:tr>
            </a:tbl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36867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36869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0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36873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86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561263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5-9 классы </a:t>
            </a:r>
            <a:endParaRPr lang="ru-RU" dirty="0"/>
          </a:p>
        </p:txBody>
      </p:sp>
      <p:grpSp>
        <p:nvGrpSpPr>
          <p:cNvPr id="37890" name="Группа 8"/>
          <p:cNvGrpSpPr>
            <a:grpSpLocks/>
          </p:cNvGrpSpPr>
          <p:nvPr/>
        </p:nvGrpSpPr>
        <p:grpSpPr bwMode="auto">
          <a:xfrm>
            <a:off x="36513" y="5843588"/>
            <a:ext cx="9144000" cy="1014412"/>
            <a:chOff x="0" y="5843854"/>
            <a:chExt cx="9144000" cy="1014146"/>
          </a:xfrm>
        </p:grpSpPr>
        <p:pic>
          <p:nvPicPr>
            <p:cNvPr id="37895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6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2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7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37899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14" descr=",1234554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990600"/>
            <a:ext cx="2808288" cy="4310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7893" name="Рисунок 13" descr=",12345539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1268413"/>
            <a:ext cx="2808287" cy="4321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7894" name="Рисунок 16" descr="GIM155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7763" y="1628775"/>
            <a:ext cx="2808287" cy="4321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6011863" y="3644900"/>
            <a:ext cx="2952750" cy="2879725"/>
          </a:xfrm>
          <a:prstGeom prst="round2Diag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Состав УМК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рабочая программа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учебник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электронное приложение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рабочая тетрадь для оценки качества знаний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методическое пособие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38915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38920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38924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14" descr=",1234554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268413"/>
            <a:ext cx="2835275" cy="4321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8918" name="Рисунок 21" descr=",1234554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2138" y="1268413"/>
            <a:ext cx="2808287" cy="4321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8919" name="Рисунок 16" descr=",12345514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25" y="692150"/>
            <a:ext cx="2114550" cy="28082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2" descr=",123455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0"/>
            <a:ext cx="4864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Рисунок 11" descr=",1234554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0563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39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39941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2" name="Picture 6" descr="fgos_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39944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цветная птица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</p:grpSp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7019925" y="1052513"/>
            <a:ext cx="2124075" cy="4824412"/>
          </a:xfrm>
          <a:prstGeom prst="round2Diag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Состав УМК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рабочая программа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учебник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электронное приложение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рабочая тетрадь для оценки качества знаний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методическое пособие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40963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40967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8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40971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Рисунок 13" descr="GIM15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125538"/>
            <a:ext cx="3313112" cy="47513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40966" name="Рисунок 17" descr="GIM15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375" y="1052513"/>
            <a:ext cx="3313113" cy="482441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3" descr="GIM1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0"/>
            <a:ext cx="4643437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10" descr="GIM15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95838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87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41989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0" name="Picture 6" descr="fgos_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41992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цветная птица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</p:grpSp>
      <p:pic>
        <p:nvPicPr>
          <p:cNvPr id="4198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1" descr="GIM1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0"/>
            <a:ext cx="5219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10" descr="GIM1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72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428604"/>
            <a:ext cx="8183880" cy="1643074"/>
          </a:xfrm>
        </p:spPr>
        <p:txBody>
          <a:bodyPr rtlCol="0" anchor="b"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r" fontAlgn="auto">
              <a:spcAft>
                <a:spcPts val="0"/>
              </a:spcAft>
              <a:defRPr/>
            </a:pPr>
            <a:r>
              <a:rPr lang="ru-RU" sz="3100" spc="150" dirty="0">
                <a:ln w="11430"/>
                <a:solidFill>
                  <a:srgbClr val="11003A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auhausC Light" pitchFamily="82" charset="0"/>
              </a:rPr>
              <a:t>ФЕДЕРАЛЬНЫЙ ГОСУДАРСТВЕННЫЙ ОБРАЗОВАТЕЛЬНЫЙ СТАНДАРТ</a:t>
            </a:r>
            <a:r>
              <a:rPr lang="ru-RU" sz="3100" dirty="0">
                <a:solidFill>
                  <a:srgbClr val="11003A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/>
            </a:r>
            <a:br>
              <a:rPr lang="ru-RU" sz="3100" dirty="0">
                <a:solidFill>
                  <a:srgbClr val="11003A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</a:br>
            <a:r>
              <a:rPr lang="ru-RU" sz="3100" spc="150" dirty="0">
                <a:ln w="11430"/>
                <a:solidFill>
                  <a:srgbClr val="11003A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auhausC Light" pitchFamily="82" charset="0"/>
              </a:rPr>
              <a:t>ОСНОВНОГО ОБЩЕГО ОБРАЗОВАНИЯ</a:t>
            </a:r>
            <a:r>
              <a:rPr lang="ru-RU" sz="4600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auhausC Light" pitchFamily="82" charset="0"/>
              </a:rPr>
              <a:t> </a:t>
            </a:r>
            <a:endParaRPr lang="ru-RU" sz="4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500063" y="2168525"/>
            <a:ext cx="5072062" cy="3675063"/>
          </a:xfrm>
        </p:spPr>
        <p:txBody>
          <a:bodyPr rtlCol="0">
            <a:normAutofit fontScale="92500"/>
          </a:bodyPr>
          <a:lstStyle/>
          <a:p>
            <a:pPr marL="292100" indent="-292100" algn="just" fontAlgn="auto">
              <a:spcAft>
                <a:spcPts val="0"/>
              </a:spcAft>
              <a:buFontTx/>
              <a:buNone/>
              <a:defRPr/>
            </a:pPr>
            <a:r>
              <a:rPr lang="ru-RU" sz="1800" b="1" smtClean="0">
                <a:solidFill>
                  <a:srgbClr val="4B734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C Light" pitchFamily="82" charset="0"/>
              </a:rPr>
              <a:t>Утвержден Приказом Министерства</a:t>
            </a:r>
          </a:p>
          <a:p>
            <a:pPr marL="292100" indent="-292100" algn="just" fontAlgn="auto">
              <a:spcAft>
                <a:spcPts val="0"/>
              </a:spcAft>
              <a:buFontTx/>
              <a:buNone/>
              <a:defRPr/>
            </a:pPr>
            <a:r>
              <a:rPr lang="ru-RU" sz="1800" b="1" smtClean="0">
                <a:solidFill>
                  <a:srgbClr val="4B734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C Light" pitchFamily="82" charset="0"/>
              </a:rPr>
              <a:t>Образования и науки Российской</a:t>
            </a:r>
          </a:p>
          <a:p>
            <a:pPr marL="292100" indent="-292100" algn="just" fontAlgn="auto">
              <a:spcAft>
                <a:spcPts val="0"/>
              </a:spcAft>
              <a:buFontTx/>
              <a:buNone/>
              <a:defRPr/>
            </a:pPr>
            <a:r>
              <a:rPr lang="ru-RU" sz="1800" b="1" smtClean="0">
                <a:solidFill>
                  <a:srgbClr val="4B734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C Light" pitchFamily="82" charset="0"/>
              </a:rPr>
              <a:t>Федерации № 1897 от «17»  декабря</a:t>
            </a:r>
          </a:p>
          <a:p>
            <a:pPr marL="292100" indent="-292100" algn="just" fontAlgn="auto">
              <a:spcAft>
                <a:spcPts val="0"/>
              </a:spcAft>
              <a:buFontTx/>
              <a:buNone/>
              <a:defRPr/>
            </a:pPr>
            <a:r>
              <a:rPr lang="ru-RU" sz="1800" b="1" smtClean="0">
                <a:solidFill>
                  <a:srgbClr val="4B734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C Light" pitchFamily="82" charset="0"/>
              </a:rPr>
              <a:t>2010 г. </a:t>
            </a:r>
          </a:p>
          <a:p>
            <a:pPr marL="292100" indent="-292100" fontAlgn="auto">
              <a:spcAft>
                <a:spcPts val="0"/>
              </a:spcAft>
              <a:buFontTx/>
              <a:buNone/>
              <a:defRPr/>
            </a:pPr>
            <a:r>
              <a:rPr lang="ru-RU" sz="2800" b="1" smtClean="0">
                <a:solidFill>
                  <a:srgbClr val="11003A"/>
                </a:solidFill>
              </a:rPr>
              <a:t>Включает требования:</a:t>
            </a:r>
          </a:p>
          <a:p>
            <a:pPr marL="292100" indent="-292100" fontAlgn="auto">
              <a:spcAft>
                <a:spcPts val="0"/>
              </a:spcAft>
              <a:buClr>
                <a:srgbClr val="11003A"/>
              </a:buClr>
              <a:buFont typeface="Wingdings" pitchFamily="2" charset="2"/>
              <a:buChar char="ü"/>
              <a:defRPr/>
            </a:pPr>
            <a:r>
              <a:rPr lang="ru-RU" sz="2800" b="1" smtClean="0">
                <a:solidFill>
                  <a:srgbClr val="11003A"/>
                </a:solidFill>
              </a:rPr>
              <a:t>К структуре </a:t>
            </a:r>
          </a:p>
          <a:p>
            <a:pPr marL="292100" indent="-292100" fontAlgn="auto">
              <a:spcAft>
                <a:spcPts val="0"/>
              </a:spcAft>
              <a:buClr>
                <a:srgbClr val="11003A"/>
              </a:buClr>
              <a:buFont typeface="Wingdings" pitchFamily="2" charset="2"/>
              <a:buChar char="ü"/>
              <a:defRPr/>
            </a:pPr>
            <a:r>
              <a:rPr lang="ru-RU" sz="2800" b="1" smtClean="0">
                <a:solidFill>
                  <a:srgbClr val="11003A"/>
                </a:solidFill>
              </a:rPr>
              <a:t>К результатам освоения </a:t>
            </a:r>
          </a:p>
          <a:p>
            <a:pPr marL="292100" indent="-292100" fontAlgn="auto">
              <a:spcAft>
                <a:spcPts val="0"/>
              </a:spcAft>
              <a:buClr>
                <a:srgbClr val="11003A"/>
              </a:buClr>
              <a:buFont typeface="Wingdings" pitchFamily="2" charset="2"/>
              <a:buChar char="ü"/>
              <a:defRPr/>
            </a:pPr>
            <a:r>
              <a:rPr lang="ru-RU" sz="2800" b="1" smtClean="0">
                <a:solidFill>
                  <a:srgbClr val="11003A"/>
                </a:solidFill>
              </a:rPr>
              <a:t>К условиям реализации</a:t>
            </a:r>
          </a:p>
          <a:p>
            <a:pPr marL="292100" indent="-292100" fontAlgn="auto">
              <a:spcAft>
                <a:spcPts val="0"/>
              </a:spcAft>
              <a:buClr>
                <a:srgbClr val="11003A"/>
              </a:buClr>
              <a:buFontTx/>
              <a:buNone/>
              <a:defRPr/>
            </a:pPr>
            <a:r>
              <a:rPr lang="ru-RU" sz="2400" b="1" smtClean="0">
                <a:solidFill>
                  <a:srgbClr val="11003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Основных образовательных программ</a:t>
            </a:r>
          </a:p>
          <a:p>
            <a:pPr marL="292100" indent="-292100" fontAlgn="auto">
              <a:spcAft>
                <a:spcPts val="0"/>
              </a:spcAft>
              <a:buClr>
                <a:srgbClr val="11003A"/>
              </a:buClr>
              <a:buFontTx/>
              <a:buNone/>
              <a:defRPr/>
            </a:pPr>
            <a:endParaRPr lang="ru-RU" sz="2800" b="1" smtClean="0">
              <a:solidFill>
                <a:srgbClr val="11003A"/>
              </a:solidFill>
            </a:endParaRPr>
          </a:p>
        </p:txBody>
      </p:sp>
      <p:pic>
        <p:nvPicPr>
          <p:cNvPr id="6" name="Рисунок 5" descr="st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420888"/>
            <a:ext cx="2088232" cy="32244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4" descr=",12345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Рисунок 13" descr=",123455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0"/>
            <a:ext cx="4643437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5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44036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7" name="Picture 6" descr="fgos_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44040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45058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45062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3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45066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Рисунок 11" descr="GIM16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Рисунок 12" descr="GIM16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4" descr="GIM1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1916113"/>
            <a:ext cx="5076825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46083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46088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9" name="Picture 6" descr="fgos_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46092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16" descr=",1234555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4910138" cy="685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6086" name="Рисунок 11" descr="GIM165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363" y="0"/>
            <a:ext cx="421163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Рисунок 12" descr="GIM173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363" y="4349750"/>
            <a:ext cx="4211637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12" descr="GIM1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175"/>
            <a:ext cx="9144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47107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47110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1" name="Picture 6" descr="fgos_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47114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1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Рисунок 11" descr="GIM16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125538"/>
            <a:ext cx="9144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7" descr="GIM1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375"/>
            <a:ext cx="45720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48131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48136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7" name="Picture 6" descr="fgos_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48140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13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Рисунок 13" descr="GIM169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3" y="981075"/>
            <a:ext cx="44640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Рисунок 14" descr="GIM17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825" y="4437063"/>
            <a:ext cx="3887788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Рисунок 16" descr="GIM17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125538"/>
            <a:ext cx="442753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13" descr=",123455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47879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Рисунок 14" descr=",1234555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908050"/>
            <a:ext cx="4506912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49156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49158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9" name="Picture 6" descr="fgos_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49162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5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12" descr=",123455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52513"/>
            <a:ext cx="4572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Рисунок 11" descr=",123455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08050"/>
            <a:ext cx="4392613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50180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50182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3" name="Picture 6" descr="fgos_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50186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018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51202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51206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51210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Рисунок 11" descr=",1234555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96975"/>
            <a:ext cx="91440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Рисунок 12" descr=",1234555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141663"/>
            <a:ext cx="914400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777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Линия УМК по биологии В.В. Пасечника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5-9 классы </a:t>
            </a:r>
            <a:endParaRPr lang="ru-RU" dirty="0"/>
          </a:p>
        </p:txBody>
      </p:sp>
      <p:grpSp>
        <p:nvGrpSpPr>
          <p:cNvPr id="52226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52230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1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52234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Рисунок 13" descr=",1234555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196975"/>
            <a:ext cx="85693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Рисунок 14" descr=",1234555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50" y="3644900"/>
            <a:ext cx="813593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7019925" y="1052513"/>
            <a:ext cx="2124075" cy="4824412"/>
          </a:xfrm>
          <a:prstGeom prst="round2Diag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rgbClr val="000000"/>
                </a:solidFill>
                <a:latin typeface="Arial" pitchFamily="34" charset="0"/>
              </a:rPr>
              <a:t>Состав УМК</a:t>
            </a:r>
          </a:p>
          <a:p>
            <a:pPr>
              <a:buFont typeface="Arial" pitchFamily="34" charset="0"/>
              <a:buChar char="•"/>
            </a:pPr>
            <a:r>
              <a:rPr lang="ru-RU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Arial" pitchFamily="34" charset="0"/>
              </a:rPr>
              <a:t>рабочая программа</a:t>
            </a:r>
          </a:p>
          <a:p>
            <a:pPr>
              <a:buFont typeface="Arial" pitchFamily="34" charset="0"/>
              <a:buChar char="•"/>
            </a:pPr>
            <a:r>
              <a:rPr lang="ru-RU" sz="1600">
                <a:solidFill>
                  <a:srgbClr val="000000"/>
                </a:solidFill>
                <a:latin typeface="Arial" pitchFamily="34" charset="0"/>
              </a:rPr>
              <a:t> учебник</a:t>
            </a:r>
          </a:p>
          <a:p>
            <a:pPr>
              <a:buFont typeface="Arial" pitchFamily="34" charset="0"/>
              <a:buChar char="•"/>
            </a:pPr>
            <a:r>
              <a:rPr lang="ru-RU" sz="1600">
                <a:solidFill>
                  <a:srgbClr val="000000"/>
                </a:solidFill>
                <a:latin typeface="Arial" pitchFamily="34" charset="0"/>
              </a:rPr>
              <a:t> электронное приложение</a:t>
            </a:r>
          </a:p>
          <a:p>
            <a:pPr>
              <a:buFont typeface="Arial" pitchFamily="34" charset="0"/>
              <a:buChar char="•"/>
            </a:pPr>
            <a:r>
              <a:rPr lang="ru-RU" sz="1600">
                <a:solidFill>
                  <a:srgbClr val="000000"/>
                </a:solidFill>
                <a:latin typeface="Arial" pitchFamily="34" charset="0"/>
              </a:rPr>
              <a:t> рабочая тетрадь для учащихся</a:t>
            </a:r>
          </a:p>
          <a:p>
            <a:pPr>
              <a:buFont typeface="Arial" pitchFamily="34" charset="0"/>
              <a:buChar char="•"/>
            </a:pPr>
            <a:r>
              <a:rPr lang="ru-RU" sz="1600">
                <a:solidFill>
                  <a:srgbClr val="000000"/>
                </a:solidFill>
                <a:latin typeface="Arial" pitchFamily="34" charset="0"/>
              </a:rPr>
              <a:t> рабочая тетрадь для оценки качества знаний</a:t>
            </a:r>
          </a:p>
          <a:p>
            <a:pPr>
              <a:buFont typeface="Arial" pitchFamily="34" charset="0"/>
              <a:buChar char="•"/>
            </a:pPr>
            <a:r>
              <a:rPr lang="ru-RU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>
                <a:solidFill>
                  <a:schemeClr val="folHlink"/>
                </a:solidFill>
                <a:latin typeface="Arial" pitchFamily="34" charset="0"/>
              </a:rPr>
              <a:t>методическое пособие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187450" y="274638"/>
            <a:ext cx="7499350" cy="777875"/>
          </a:xfrm>
        </p:spPr>
        <p:txBody>
          <a:bodyPr>
            <a:normAutofit/>
          </a:bodyPr>
          <a:lstStyle/>
          <a:p>
            <a:r>
              <a:rPr lang="ru-RU" sz="2000" b="1" smtClean="0"/>
              <a:t>Методика преподавания биологии в 5 классе </a:t>
            </a:r>
            <a:br>
              <a:rPr lang="ru-RU" sz="2000" b="1" smtClean="0"/>
            </a:br>
            <a:r>
              <a:rPr lang="ru-RU" sz="2000" b="1" smtClean="0"/>
              <a:t>в контексте ФГОС</a:t>
            </a:r>
          </a:p>
        </p:txBody>
      </p:sp>
      <p:grpSp>
        <p:nvGrpSpPr>
          <p:cNvPr id="54276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54277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78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54281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428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Рисунок 17" descr="GIM15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1052513"/>
            <a:ext cx="3313113" cy="482441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4285" name="Picture 13" descr="_big_13644682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1052513"/>
            <a:ext cx="3003550" cy="48244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260350"/>
            <a:ext cx="8229600" cy="752475"/>
          </a:xfrm>
        </p:spPr>
        <p:txBody>
          <a:bodyPr lIns="0" rIns="0" bIns="0" rtlCol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Причины создания новой линии учебников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381000" y="1125538"/>
            <a:ext cx="5105400" cy="504666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Переход на ФГОС нового поколения.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Необходимость ориентации на достижение предметных, личностных и метапредметных результатов обучения.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Желание преподнести традиционное содержание в современной форме.</a:t>
            </a:r>
          </a:p>
        </p:txBody>
      </p:sp>
      <p:pic>
        <p:nvPicPr>
          <p:cNvPr id="17411" name="Рисунок 9" descr="standar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4850" y="1628775"/>
            <a:ext cx="263366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1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53252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3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53256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325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2"/>
          <p:cNvPicPr>
            <a:picLocks noChangeAspect="1" noChangeArrowheads="1"/>
          </p:cNvPicPr>
          <p:nvPr/>
        </p:nvPicPr>
        <p:blipFill>
          <a:blip r:embed="rId7" cstate="print"/>
          <a:srcRect l="36749" t="26250" r="36356" b="21263"/>
          <a:stretch>
            <a:fillRect/>
          </a:stretch>
        </p:blipFill>
        <p:spPr bwMode="auto">
          <a:xfrm>
            <a:off x="611188" y="908050"/>
            <a:ext cx="3600450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3261" name="Picture 13"/>
          <p:cNvPicPr>
            <a:picLocks noChangeAspect="1" noChangeArrowheads="1"/>
          </p:cNvPicPr>
          <p:nvPr/>
        </p:nvPicPr>
        <p:blipFill>
          <a:blip r:embed="rId8" cstate="print"/>
          <a:srcRect l="-2145" b="7126"/>
          <a:stretch>
            <a:fillRect/>
          </a:stretch>
        </p:blipFill>
        <p:spPr bwMode="auto">
          <a:xfrm>
            <a:off x="4427538" y="981075"/>
            <a:ext cx="3402012" cy="3744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326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063" y="4868863"/>
            <a:ext cx="3313112" cy="119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Заголовок 8"/>
          <p:cNvSpPr>
            <a:spLocks/>
          </p:cNvSpPr>
          <p:nvPr/>
        </p:nvSpPr>
        <p:spPr bwMode="auto">
          <a:xfrm>
            <a:off x="1187450" y="0"/>
            <a:ext cx="7499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latin typeface="Calibri" pitchFamily="34" charset="0"/>
              </a:rPr>
              <a:t>Методика преподавания биологии в 5 классе 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в контексте ФГОС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9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55300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1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55304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0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981075"/>
            <a:ext cx="4321175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10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3" y="1196975"/>
            <a:ext cx="3995737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8"/>
          <p:cNvSpPr>
            <a:spLocks/>
          </p:cNvSpPr>
          <p:nvPr/>
        </p:nvSpPr>
        <p:spPr bwMode="auto">
          <a:xfrm>
            <a:off x="1187450" y="274638"/>
            <a:ext cx="7499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latin typeface="Calibri" pitchFamily="34" charset="0"/>
              </a:rPr>
              <a:t>Методика преподавания биологии в 5 классе 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в контексте ФГОС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56323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24" name="Picture 6" descr="fgos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56327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32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/>
          </p:cNvSpPr>
          <p:nvPr/>
        </p:nvSpPr>
        <p:spPr bwMode="auto">
          <a:xfrm>
            <a:off x="1187450" y="274638"/>
            <a:ext cx="7499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latin typeface="Calibri" pitchFamily="34" charset="0"/>
              </a:rPr>
              <a:t>Методика преподавания биологии в 5 классе 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в контексте ФГОС</a:t>
            </a:r>
          </a:p>
        </p:txBody>
      </p:sp>
      <p:pic>
        <p:nvPicPr>
          <p:cNvPr id="56333" name="Picture 13"/>
          <p:cNvPicPr>
            <a:picLocks noChangeAspect="1" noChangeArrowheads="1"/>
          </p:cNvPicPr>
          <p:nvPr/>
        </p:nvPicPr>
        <p:blipFill>
          <a:blip r:embed="rId7" cstate="print"/>
          <a:srcRect b="80862"/>
          <a:stretch>
            <a:fillRect/>
          </a:stretch>
        </p:blipFill>
        <p:spPr bwMode="auto">
          <a:xfrm>
            <a:off x="0" y="836613"/>
            <a:ext cx="36560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4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4076700"/>
            <a:ext cx="33131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5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6100" y="981075"/>
            <a:ext cx="36004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6" name="Picture 16"/>
          <p:cNvPicPr>
            <a:picLocks noChangeAspect="1" noChangeArrowheads="1"/>
          </p:cNvPicPr>
          <p:nvPr/>
        </p:nvPicPr>
        <p:blipFill>
          <a:blip r:embed="rId7" cstate="print"/>
          <a:srcRect t="31895"/>
          <a:stretch>
            <a:fillRect/>
          </a:stretch>
        </p:blipFill>
        <p:spPr bwMode="auto">
          <a:xfrm>
            <a:off x="395288" y="1557338"/>
            <a:ext cx="36560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7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9338" y="4868863"/>
            <a:ext cx="4105275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0" name="Picture 16"/>
          <p:cNvPicPr>
            <a:picLocks noChangeAspect="1" noChangeArrowheads="1"/>
          </p:cNvPicPr>
          <p:nvPr/>
        </p:nvPicPr>
        <p:blipFill>
          <a:blip r:embed="rId2" cstate="print"/>
          <a:srcRect l="2158"/>
          <a:stretch>
            <a:fillRect/>
          </a:stretch>
        </p:blipFill>
        <p:spPr bwMode="auto">
          <a:xfrm rot="5400000">
            <a:off x="3420269" y="1196182"/>
            <a:ext cx="3238500" cy="741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7346" name="Группа 8"/>
          <p:cNvGrpSpPr>
            <a:grpSpLocks/>
          </p:cNvGrpSpPr>
          <p:nvPr/>
        </p:nvGrpSpPr>
        <p:grpSpPr bwMode="auto">
          <a:xfrm>
            <a:off x="0" y="5843588"/>
            <a:ext cx="9144000" cy="1014412"/>
            <a:chOff x="0" y="5843854"/>
            <a:chExt cx="9144000" cy="1014146"/>
          </a:xfrm>
        </p:grpSpPr>
        <p:pic>
          <p:nvPicPr>
            <p:cNvPr id="57347" name="Picture 2" descr="C:\Documents and Settings\roms\Рабочий стол\ba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843854"/>
              <a:ext cx="9144000" cy="101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48" name="Picture 6" descr="fgos_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3" y="6215082"/>
              <a:ext cx="47810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Блок-схема: узел 6"/>
            <p:cNvSpPr/>
            <p:nvPr/>
          </p:nvSpPr>
          <p:spPr>
            <a:xfrm>
              <a:off x="4214813" y="6143812"/>
              <a:ext cx="714375" cy="714188"/>
            </a:xfrm>
            <a:prstGeom prst="flowChartConnector">
              <a:avLst/>
            </a:prstGeom>
            <a:ln>
              <a:solidFill>
                <a:srgbClr val="1863C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9" name="Picture 9" descr="цветная птица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7688" y="6358069"/>
              <a:ext cx="428625" cy="366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/>
              </a:outerShdw>
            </a:effectLst>
          </p:spPr>
        </p:pic>
        <p:pic>
          <p:nvPicPr>
            <p:cNvPr id="57351" name="Picture 2" descr="C:\Documents and Settings\roms\Рабочий стол\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29554" y="5947795"/>
              <a:ext cx="1214446" cy="910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735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0"/>
            <a:ext cx="1035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9" name="Picture 15"/>
          <p:cNvPicPr>
            <a:picLocks noChangeAspect="1" noChangeArrowheads="1"/>
          </p:cNvPicPr>
          <p:nvPr/>
        </p:nvPicPr>
        <p:blipFill>
          <a:blip r:embed="rId8" cstate="print"/>
          <a:srcRect l="935" b="6886"/>
          <a:stretch>
            <a:fillRect/>
          </a:stretch>
        </p:blipFill>
        <p:spPr bwMode="auto">
          <a:xfrm>
            <a:off x="1403350" y="0"/>
            <a:ext cx="756126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81000" y="381000"/>
            <a:ext cx="8229600" cy="1143000"/>
          </a:xfrm>
        </p:spPr>
        <p:txBody>
          <a:bodyPr rtlCol="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r" fontAlgn="auto">
              <a:spcAft>
                <a:spcPts val="0"/>
              </a:spcAft>
              <a:defRPr/>
            </a:pPr>
            <a:r>
              <a:rPr lang="ru-RU" sz="4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Концепция  линии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457200" y="1447800"/>
            <a:ext cx="8153400" cy="4694238"/>
          </a:xfrm>
        </p:spPr>
        <p:txBody>
          <a:bodyPr rtlCol="0">
            <a:normAutofit/>
          </a:bodyPr>
          <a:lstStyle/>
          <a:p>
            <a:pPr marL="292100" indent="-292100" fontAlgn="auto">
              <a:spcAft>
                <a:spcPts val="0"/>
              </a:spcAft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Формирование знаний о живой природе  от первоначальных представлений о проявлении основных жизненных свойств до общебиологических понятий через системное изучение организмов</a:t>
            </a:r>
          </a:p>
          <a:p>
            <a:pPr marL="292100" indent="-292100" fontAlgn="auto">
              <a:spcAft>
                <a:spcPts val="0"/>
              </a:spcAft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Системно-деятельностный подход в основе обучения биологии </a:t>
            </a:r>
          </a:p>
          <a:p>
            <a:pPr marL="292100" indent="-292100" fontAlgn="auto">
              <a:spcAft>
                <a:spcPts val="0"/>
              </a:spcAft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Традиционное содержание в современной форме</a:t>
            </a:r>
          </a:p>
          <a:p>
            <a:pPr marL="292100" indent="-292100" fontAlgn="auto">
              <a:spcAft>
                <a:spcPts val="0"/>
              </a:spcAft>
              <a:defRPr/>
            </a:pPr>
            <a:endParaRPr lang="ru-RU" sz="24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92100" indent="-292100" fontAlgn="auto">
              <a:spcAft>
                <a:spcPts val="0"/>
              </a:spcAft>
              <a:defRPr/>
            </a:pPr>
            <a:r>
              <a:rPr lang="ru-RU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Возможность построения индивидуальных образовательных траекторий</a:t>
            </a:r>
          </a:p>
          <a:p>
            <a:pPr marL="292100" indent="-292100" fontAlgn="auto">
              <a:spcAft>
                <a:spcPts val="0"/>
              </a:spcAft>
              <a:buFontTx/>
              <a:buNone/>
              <a:defRPr/>
            </a:pPr>
            <a:endParaRPr lang="ru-RU" sz="24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92100" indent="-29210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400" smtClean="0"/>
          </a:p>
        </p:txBody>
      </p:sp>
      <p:grpSp>
        <p:nvGrpSpPr>
          <p:cNvPr id="18435" name="Группа 7"/>
          <p:cNvGrpSpPr>
            <a:grpSpLocks/>
          </p:cNvGrpSpPr>
          <p:nvPr/>
        </p:nvGrpSpPr>
        <p:grpSpPr bwMode="auto">
          <a:xfrm>
            <a:off x="5370513" y="4876800"/>
            <a:ext cx="3773487" cy="1143000"/>
            <a:chOff x="6819322" y="5257800"/>
            <a:chExt cx="3619533" cy="1143000"/>
          </a:xfrm>
        </p:grpSpPr>
        <p:sp>
          <p:nvSpPr>
            <p:cNvPr id="6" name="Прямоугольник 5"/>
            <p:cNvSpPr/>
            <p:nvPr/>
          </p:nvSpPr>
          <p:spPr>
            <a:xfrm rot="20018981">
              <a:off x="6858913" y="5257800"/>
              <a:ext cx="3579942" cy="114300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8437" name="TextBox 6"/>
            <p:cNvSpPr txBox="1">
              <a:spLocks noChangeArrowheads="1"/>
            </p:cNvSpPr>
            <p:nvPr/>
          </p:nvSpPr>
          <p:spPr bwMode="auto">
            <a:xfrm rot="-1727544">
              <a:off x="6819322" y="5448300"/>
              <a:ext cx="3613442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>
                  <a:solidFill>
                    <a:srgbClr val="FF3300"/>
                  </a:solidFill>
                  <a:latin typeface="Calibri" pitchFamily="34" charset="0"/>
                  <a:cs typeface="Arial" pitchFamily="34" charset="0"/>
                </a:rPr>
                <a:t>Обеспечивает достижение планируемых  результатов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 idx="4294967295"/>
          </p:nvPr>
        </p:nvSpPr>
        <p:spPr>
          <a:xfrm>
            <a:off x="228600" y="685800"/>
            <a:ext cx="8229600" cy="304800"/>
          </a:xfrm>
        </p:spPr>
        <p:txBody>
          <a:bodyPr lIns="0" rIns="0" bIns="0" rtlCol="0" anchor="b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Структура курса биологии </a:t>
            </a:r>
            <a:br>
              <a:rPr lang="ru-RU" sz="31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100" b="1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27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1268413"/>
            <a:ext cx="8291513" cy="4144962"/>
          </a:xfrm>
        </p:spPr>
        <p:txBody>
          <a:bodyPr rtlCol="0">
            <a:normAutofit/>
          </a:bodyPr>
          <a:lstStyle/>
          <a:p>
            <a:pPr marL="495300" indent="-495300" fontAlgn="auto">
              <a:spcAft>
                <a:spcPts val="0"/>
              </a:spcAft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Многообразие организмов: бактерии, грибы, растения (5 класс)</a:t>
            </a:r>
          </a:p>
          <a:p>
            <a:pPr marL="495300" indent="-495300" fontAlgn="auto">
              <a:spcAft>
                <a:spcPts val="0"/>
              </a:spcAft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Строение и жизнедеятельность растений (6 класс)</a:t>
            </a:r>
          </a:p>
          <a:p>
            <a:pPr marL="495300" indent="-495300" fontAlgn="auto">
              <a:spcAft>
                <a:spcPts val="0"/>
              </a:spcAft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Животные (7 класс)</a:t>
            </a:r>
          </a:p>
          <a:p>
            <a:pPr marL="495300" indent="-495300" fontAlgn="auto">
              <a:spcAft>
                <a:spcPts val="0"/>
              </a:spcAft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Человек и его здоровье (8 класс)</a:t>
            </a:r>
          </a:p>
          <a:p>
            <a:pPr marL="495300" indent="-495300" fontAlgn="auto">
              <a:spcAft>
                <a:spcPts val="0"/>
              </a:spcAft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Основы общей биологии (9 класс)</a:t>
            </a:r>
          </a:p>
          <a:p>
            <a:pPr marL="495300" indent="-495300" fontAlgn="auto">
              <a:spcAft>
                <a:spcPts val="0"/>
              </a:spcAft>
              <a:defRPr/>
            </a:pPr>
            <a:endParaRPr lang="ru-RU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09600" y="609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Arial" charset="0"/>
              <a:buNone/>
              <a:defRPr/>
            </a:pPr>
            <a:r>
              <a:rPr lang="ru-RU"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Отличительные черты учебников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39700" y="1516063"/>
            <a:ext cx="72517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endParaRPr lang="ru-RU" sz="2800" b="1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lvl="1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Char char="q"/>
              <a:defRPr/>
            </a:pP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Структурированные виды учебной     деятельности, полезные советы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Char char="q"/>
              <a:defRPr/>
            </a:pPr>
            <a:endParaRPr lang="ru-RU" sz="2800" b="1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lvl="1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Char char="q"/>
              <a:defRPr/>
            </a:pP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Практико-ориентрованный подход с актуализацией жизненного опыта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Char char="q"/>
              <a:defRPr/>
            </a:pPr>
            <a:endParaRPr lang="ru-RU" sz="2800" b="1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lvl="1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Char char="q"/>
              <a:defRPr/>
            </a:pP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Разгрузка  теоретического  материала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571500" y="333375"/>
            <a:ext cx="792956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Учебник – организатор учебной деятельности</a:t>
            </a:r>
          </a:p>
        </p:txBody>
      </p:sp>
      <p:grpSp>
        <p:nvGrpSpPr>
          <p:cNvPr id="26626" name="Группа 28"/>
          <p:cNvGrpSpPr>
            <a:grpSpLocks/>
          </p:cNvGrpSpPr>
          <p:nvPr/>
        </p:nvGrpSpPr>
        <p:grpSpPr bwMode="auto">
          <a:xfrm>
            <a:off x="468313" y="2060575"/>
            <a:ext cx="7848600" cy="4392613"/>
            <a:chOff x="467544" y="2060848"/>
            <a:chExt cx="7848872" cy="4392488"/>
          </a:xfrm>
        </p:grpSpPr>
        <p:sp>
          <p:nvSpPr>
            <p:cNvPr id="4" name="Выгнутая вправо стрелка 3"/>
            <p:cNvSpPr/>
            <p:nvPr/>
          </p:nvSpPr>
          <p:spPr>
            <a:xfrm>
              <a:off x="6228184" y="4437112"/>
              <a:ext cx="731520" cy="1216152"/>
            </a:xfrm>
            <a:prstGeom prst="curvedLef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" name="Выгнутая влево стрелка 4"/>
            <p:cNvSpPr/>
            <p:nvPr/>
          </p:nvSpPr>
          <p:spPr>
            <a:xfrm>
              <a:off x="1980483" y="4437268"/>
              <a:ext cx="730275" cy="1215990"/>
            </a:xfrm>
            <a:prstGeom prst="curvedRightArrow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Овал 5"/>
            <p:cNvSpPr/>
            <p:nvPr/>
          </p:nvSpPr>
          <p:spPr>
            <a:xfrm>
              <a:off x="467544" y="2060848"/>
              <a:ext cx="3059832" cy="279499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43000">
                  <a:schemeClr val="accent1">
                    <a:tint val="44000"/>
                    <a:satMod val="165000"/>
                  </a:schemeClr>
                </a:gs>
                <a:gs pos="93000">
                  <a:schemeClr val="accent1">
                    <a:tint val="15000"/>
                    <a:satMod val="165000"/>
                  </a:schemeClr>
                </a:gs>
                <a:gs pos="100000">
                  <a:schemeClr val="accent1">
                    <a:tint val="5000"/>
                    <a:satMod val="25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spc="150" dirty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auhausC Light" pitchFamily="82" charset="0"/>
                </a:rPr>
                <a:t>Организация учебной деятельности</a:t>
              </a:r>
            </a:p>
          </p:txBody>
        </p:sp>
        <p:sp>
          <p:nvSpPr>
            <p:cNvPr id="7" name="Овал 6"/>
            <p:cNvSpPr/>
            <p:nvPr/>
          </p:nvSpPr>
          <p:spPr>
            <a:xfrm>
              <a:off x="5292123" y="2132284"/>
              <a:ext cx="3024293" cy="2665336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spc="150" dirty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auhausC Light" pitchFamily="82" charset="0"/>
                </a:rPr>
                <a:t>Система заданий</a:t>
              </a:r>
            </a:p>
          </p:txBody>
        </p:sp>
        <p:sp>
          <p:nvSpPr>
            <p:cNvPr id="8" name="Овал 7"/>
            <p:cNvSpPr/>
            <p:nvPr/>
          </p:nvSpPr>
          <p:spPr>
            <a:xfrm>
              <a:off x="2699792" y="4869160"/>
              <a:ext cx="3528392" cy="1584176"/>
            </a:xfrm>
            <a:prstGeom prst="ellipse">
              <a:avLst/>
            </a:prstGeom>
            <a:gradFill flip="none" rotWithShape="1">
              <a:gsLst>
                <a:gs pos="0">
                  <a:srgbClr val="11003A"/>
                </a:gs>
                <a:gs pos="43000">
                  <a:schemeClr val="dk1">
                    <a:tint val="44000"/>
                    <a:satMod val="165000"/>
                  </a:schemeClr>
                </a:gs>
                <a:gs pos="93000">
                  <a:schemeClr val="dk1">
                    <a:tint val="15000"/>
                    <a:satMod val="165000"/>
                  </a:schemeClr>
                </a:gs>
                <a:gs pos="100000">
                  <a:schemeClr val="dk1">
                    <a:tint val="5000"/>
                    <a:satMod val="25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ln w="11430"/>
                  <a:solidFill>
                    <a:schemeClr val="tx1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BauhausC Light" pitchFamily="82" charset="0"/>
                </a:rPr>
                <a:t>Формат  содержания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071802" y="3929066"/>
            <a:ext cx="279275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Аппарат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ориентировки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ерфолента 3"/>
          <p:cNvSpPr/>
          <p:nvPr/>
        </p:nvSpPr>
        <p:spPr>
          <a:xfrm>
            <a:off x="395288" y="2708275"/>
            <a:ext cx="2376487" cy="108108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tx1"/>
                </a:solidFill>
              </a:rPr>
              <a:t>Методический аппарат</a:t>
            </a:r>
          </a:p>
        </p:txBody>
      </p:sp>
      <p:sp>
        <p:nvSpPr>
          <p:cNvPr id="5" name="Овал 4"/>
          <p:cNvSpPr/>
          <p:nvPr/>
        </p:nvSpPr>
        <p:spPr>
          <a:xfrm>
            <a:off x="2987675" y="1628775"/>
            <a:ext cx="3167063" cy="936625"/>
          </a:xfrm>
          <a:prstGeom prst="ellipse">
            <a:avLst/>
          </a:prstGeom>
          <a:solidFill>
            <a:schemeClr val="accent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Деятельностный компонент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24525" y="5157788"/>
            <a:ext cx="2663825" cy="863600"/>
          </a:xfrm>
          <a:prstGeom prst="roundRect">
            <a:avLst/>
          </a:prstGeom>
          <a:solidFill>
            <a:srgbClr val="FF66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Красочность и наглядность</a:t>
            </a:r>
          </a:p>
        </p:txBody>
      </p:sp>
      <p:sp>
        <p:nvSpPr>
          <p:cNvPr id="28676" name="Oval 7"/>
          <p:cNvSpPr>
            <a:spLocks noChangeArrowheads="1"/>
          </p:cNvSpPr>
          <p:nvPr/>
        </p:nvSpPr>
        <p:spPr bwMode="auto">
          <a:xfrm>
            <a:off x="3348038" y="4005263"/>
            <a:ext cx="2519362" cy="792162"/>
          </a:xfrm>
          <a:prstGeom prst="ellipse">
            <a:avLst/>
          </a:prstGeom>
          <a:solidFill>
            <a:srgbClr val="66FFFF"/>
          </a:solidFill>
          <a:ln w="2857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latin typeface="Calibri" pitchFamily="34" charset="0"/>
                <a:cs typeface="Arial" pitchFamily="34" charset="0"/>
              </a:rPr>
              <a:t>Акценты на ЗОЖ</a:t>
            </a:r>
          </a:p>
        </p:txBody>
      </p:sp>
      <p:sp>
        <p:nvSpPr>
          <p:cNvPr id="28677" name="AutoShape 11"/>
          <p:cNvSpPr>
            <a:spLocks noChangeArrowheads="1"/>
          </p:cNvSpPr>
          <p:nvPr/>
        </p:nvSpPr>
        <p:spPr bwMode="auto">
          <a:xfrm>
            <a:off x="5867400" y="2636838"/>
            <a:ext cx="2952750" cy="1368425"/>
          </a:xfrm>
          <a:prstGeom prst="flowChartPunchedTape">
            <a:avLst/>
          </a:prstGeom>
          <a:solidFill>
            <a:srgbClr val="FFFF99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latin typeface="Calibri" pitchFamily="34" charset="0"/>
                <a:cs typeface="Arial" pitchFamily="34" charset="0"/>
              </a:rPr>
              <a:t>Компактное изложение </a:t>
            </a:r>
          </a:p>
          <a:p>
            <a:pPr algn="ctr"/>
            <a:r>
              <a:rPr lang="ru-RU" b="1">
                <a:latin typeface="Calibri" pitchFamily="34" charset="0"/>
                <a:cs typeface="Arial" pitchFamily="34" charset="0"/>
              </a:rPr>
              <a:t>материала</a:t>
            </a:r>
          </a:p>
        </p:txBody>
      </p:sp>
      <p:sp>
        <p:nvSpPr>
          <p:cNvPr id="28678" name="AutoShape 12"/>
          <p:cNvSpPr>
            <a:spLocks noChangeArrowheads="1"/>
          </p:cNvSpPr>
          <p:nvPr/>
        </p:nvSpPr>
        <p:spPr bwMode="auto">
          <a:xfrm>
            <a:off x="971550" y="5229225"/>
            <a:ext cx="2303463" cy="865188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 w="2857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latin typeface="Calibri" pitchFamily="34" charset="0"/>
                <a:cs typeface="Arial" pitchFamily="34" charset="0"/>
              </a:rPr>
              <a:t>Разноуровневые </a:t>
            </a:r>
          </a:p>
          <a:p>
            <a:pPr algn="ctr"/>
            <a:r>
              <a:rPr lang="ru-RU" b="1">
                <a:latin typeface="Calibri" pitchFamily="34" charset="0"/>
                <a:cs typeface="Arial" pitchFamily="34" charset="0"/>
              </a:rPr>
              <a:t>задания</a:t>
            </a:r>
          </a:p>
        </p:txBody>
      </p:sp>
      <p:sp>
        <p:nvSpPr>
          <p:cNvPr id="24578" name="Заголовок 1"/>
          <p:cNvSpPr txBox="1">
            <a:spLocks/>
          </p:cNvSpPr>
          <p:nvPr/>
        </p:nvSpPr>
        <p:spPr bwMode="auto">
          <a:xfrm>
            <a:off x="250825" y="404813"/>
            <a:ext cx="83058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600">
                <a:solidFill>
                  <a:srgbClr val="6D744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charset="0"/>
              </a:rPr>
              <a:t>Учителям понравится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 txBox="1">
            <a:spLocks/>
          </p:cNvSpPr>
          <p:nvPr/>
        </p:nvSpPr>
        <p:spPr bwMode="auto">
          <a:xfrm>
            <a:off x="323850" y="404813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Результаты освоения ООП </a:t>
            </a:r>
          </a:p>
        </p:txBody>
      </p:sp>
      <p:grpSp>
        <p:nvGrpSpPr>
          <p:cNvPr id="29698" name="Группа 3"/>
          <p:cNvGrpSpPr>
            <a:grpSpLocks/>
          </p:cNvGrpSpPr>
          <p:nvPr/>
        </p:nvGrpSpPr>
        <p:grpSpPr bwMode="auto">
          <a:xfrm>
            <a:off x="357188" y="1644650"/>
            <a:ext cx="8655050" cy="4667250"/>
            <a:chOff x="251520" y="1988840"/>
            <a:chExt cx="8654837" cy="4667200"/>
          </a:xfrm>
        </p:grpSpPr>
        <p:sp>
          <p:nvSpPr>
            <p:cNvPr id="5" name="Овал 4"/>
            <p:cNvSpPr/>
            <p:nvPr/>
          </p:nvSpPr>
          <p:spPr>
            <a:xfrm>
              <a:off x="1547664" y="1988840"/>
              <a:ext cx="2952328" cy="2498576"/>
            </a:xfrm>
            <a:prstGeom prst="ellipse">
              <a:avLst/>
            </a:prstGeom>
            <a:gradFill flip="none" rotWithShape="1">
              <a:gsLst>
                <a:gs pos="0">
                  <a:srgbClr val="11003A"/>
                </a:gs>
                <a:gs pos="43000">
                  <a:schemeClr val="dk1">
                    <a:tint val="44000"/>
                    <a:satMod val="165000"/>
                  </a:schemeClr>
                </a:gs>
                <a:gs pos="93000">
                  <a:schemeClr val="dk1">
                    <a:tint val="15000"/>
                    <a:satMod val="165000"/>
                  </a:schemeClr>
                </a:gs>
                <a:gs pos="100000">
                  <a:schemeClr val="dk1">
                    <a:tint val="5000"/>
                    <a:satMod val="25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spc="150" dirty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auhausC Light" pitchFamily="82" charset="0"/>
                </a:rPr>
                <a:t>Личностные</a:t>
              </a:r>
              <a:r>
                <a:rPr lang="ru-RU" sz="2400" dirty="0"/>
                <a:t> </a:t>
              </a:r>
            </a:p>
          </p:txBody>
        </p:sp>
        <p:sp>
          <p:nvSpPr>
            <p:cNvPr id="6" name="Овал 5"/>
            <p:cNvSpPr/>
            <p:nvPr/>
          </p:nvSpPr>
          <p:spPr>
            <a:xfrm>
              <a:off x="251520" y="3861048"/>
              <a:ext cx="3059832" cy="279499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43000">
                  <a:schemeClr val="accent1">
                    <a:tint val="44000"/>
                    <a:satMod val="165000"/>
                  </a:schemeClr>
                </a:gs>
                <a:gs pos="93000">
                  <a:schemeClr val="accent1">
                    <a:tint val="15000"/>
                    <a:satMod val="165000"/>
                  </a:schemeClr>
                </a:gs>
                <a:gs pos="100000">
                  <a:schemeClr val="accent1">
                    <a:tint val="5000"/>
                    <a:satMod val="25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spc="150" dirty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auhausC Light" pitchFamily="82" charset="0"/>
                </a:rPr>
                <a:t>Предметные</a:t>
              </a:r>
            </a:p>
          </p:txBody>
        </p:sp>
        <p:sp>
          <p:nvSpPr>
            <p:cNvPr id="7" name="Овал 6"/>
            <p:cNvSpPr/>
            <p:nvPr/>
          </p:nvSpPr>
          <p:spPr>
            <a:xfrm>
              <a:off x="2699385" y="3933507"/>
              <a:ext cx="3135235" cy="2719358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spc="150" dirty="0">
                  <a:ln w="11430"/>
                  <a:solidFill>
                    <a:schemeClr val="tx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auhausC Light" pitchFamily="82" charset="0"/>
                </a:rPr>
                <a:t>Метапредметные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834620" y="2117427"/>
              <a:ext cx="3071737" cy="41560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spc="150" dirty="0">
                  <a:ln w="11430"/>
                  <a:solidFill>
                    <a:srgbClr val="11003A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rPr>
                <a:t>Метапредметные результаты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spc="150" dirty="0">
                  <a:ln w="11430"/>
                  <a:solidFill>
                    <a:srgbClr val="11003A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rPr>
                <a:t>включают освоенные обучающимися универсальные учебные действия, составляющие основу умения учиться</a:t>
              </a:r>
              <a:r>
                <a:rPr lang="ru-RU" sz="2000" b="1" spc="150" dirty="0">
                  <a:ln w="11430"/>
                  <a:solidFill>
                    <a:schemeClr val="bg1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BauhausC Light" pitchFamily="82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647</Words>
  <Application>Microsoft Office PowerPoint</Application>
  <PresentationFormat>Экран (4:3)</PresentationFormat>
  <Paragraphs>153</Paragraphs>
  <Slides>33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Calibri</vt:lpstr>
      <vt:lpstr>Arial</vt:lpstr>
      <vt:lpstr>Times New Roman</vt:lpstr>
      <vt:lpstr>Garamond</vt:lpstr>
      <vt:lpstr>Wingdings</vt:lpstr>
      <vt:lpstr>BauhausC Light</vt:lpstr>
      <vt:lpstr>Cambria</vt:lpstr>
      <vt:lpstr>Тема Office</vt:lpstr>
      <vt:lpstr>Слайд 1</vt:lpstr>
      <vt:lpstr>ФЕДЕРАЛЬНЫЙ ГОСУДАРСТВЕННЫЙ ОБРАЗОВАТЕЛЬНЫЙ СТАНДАРТ ОСНОВНОГО ОБЩЕГО ОБРАЗОВАНИЯ </vt:lpstr>
      <vt:lpstr>Причины создания новой линии учебников</vt:lpstr>
      <vt:lpstr>Концепция  линии</vt:lpstr>
      <vt:lpstr>Структура курса биологии  </vt:lpstr>
      <vt:lpstr>Слайд 6</vt:lpstr>
      <vt:lpstr>Слайд 7</vt:lpstr>
      <vt:lpstr>Слайд 8</vt:lpstr>
      <vt:lpstr>Слайд 9</vt:lpstr>
      <vt:lpstr> «В основе Стандарта лежит системно-деятельностный подход…»  (из текста ФГОС)</vt:lpstr>
      <vt:lpstr>Слайд 11</vt:lpstr>
      <vt:lpstr>Линия УМК по биологии В.В. Пасечника  5-9 классы </vt:lpstr>
      <vt:lpstr>Линия УМК по биологии В.В. Пасечника  5-9 классы </vt:lpstr>
      <vt:lpstr>Линия УМК по биологии В.В. Пасечника 5-9 классы </vt:lpstr>
      <vt:lpstr>Линия УМК по биологии В.В. Пасечника  5-9 классы </vt:lpstr>
      <vt:lpstr>Слайд 16</vt:lpstr>
      <vt:lpstr>Линия УМК по биологии В.В. Пасечника  5-9 классы </vt:lpstr>
      <vt:lpstr>Слайд 18</vt:lpstr>
      <vt:lpstr>Слайд 19</vt:lpstr>
      <vt:lpstr>Слайд 20</vt:lpstr>
      <vt:lpstr>Линия УМК по биологии В.В. Пасечника  5-9 классы </vt:lpstr>
      <vt:lpstr>Линия УМК по биологии В.В. Пасечника  5-9 классы </vt:lpstr>
      <vt:lpstr>Линия УМК по биологии В.В. Пасечника  5-9 классы </vt:lpstr>
      <vt:lpstr>Линия УМК по биологии В.В. Пасечника  5-9 классы </vt:lpstr>
      <vt:lpstr>Линия УМК по биологии В.В. Пасечника  5-9 классы </vt:lpstr>
      <vt:lpstr>Линия УМК по биологии В.В. Пасечника  5-9 классы </vt:lpstr>
      <vt:lpstr>Линия УМК по биологии В.В. Пасечника  5-9 классы </vt:lpstr>
      <vt:lpstr>Линия УМК по биологии В.В. Пасечника  5-9 классы </vt:lpstr>
      <vt:lpstr>Методика преподавания биологии в 5 классе  в контексте ФГОС</vt:lpstr>
      <vt:lpstr>Слайд 30</vt:lpstr>
      <vt:lpstr>Слайд 31</vt:lpstr>
      <vt:lpstr>Слайд 32</vt:lpstr>
      <vt:lpstr>Слайд 33</vt:lpstr>
    </vt:vector>
  </TitlesOfParts>
  <Company>Drofa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Линия УМК по биологии В.В. Пасечника  5-9 классы </dc:title>
  <dc:creator>mosolov</dc:creator>
  <cp:lastModifiedBy>mosolov</cp:lastModifiedBy>
  <cp:revision>3</cp:revision>
  <dcterms:created xsi:type="dcterms:W3CDTF">2013-02-27T09:45:18Z</dcterms:created>
  <dcterms:modified xsi:type="dcterms:W3CDTF">2013-05-15T06:41:48Z</dcterms:modified>
</cp:coreProperties>
</file>